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</p:sldIdLst>
  <p:sldSz cy="5143500" cx="9144000"/>
  <p:notesSz cx="6858000" cy="9144000"/>
  <p:embeddedFontLst>
    <p:embeddedFont>
      <p:font typeface="Roboto"/>
      <p:regular r:id="rId55"/>
      <p:bold r:id="rId56"/>
      <p:italic r:id="rId57"/>
      <p:boldItalic r:id="rId58"/>
    </p:embeddedFont>
    <p:embeddedFont>
      <p:font typeface="Roboto Mono Light"/>
      <p:regular r:id="rId59"/>
      <p:bold r:id="rId60"/>
      <p:italic r:id="rId61"/>
      <p:boldItalic r:id="rId62"/>
    </p:embeddedFont>
    <p:embeddedFont>
      <p:font typeface="Google Sans"/>
      <p:regular r:id="rId63"/>
      <p:bold r:id="rId64"/>
      <p:italic r:id="rId65"/>
      <p:boldItalic r:id="rId66"/>
    </p:embeddedFont>
    <p:embeddedFont>
      <p:font typeface="Google Sans Medium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0" Type="http://schemas.openxmlformats.org/officeDocument/2006/relationships/font" Target="fonts/GoogleSansMedium-bold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MonoLight-boldItalic.fntdata"/><Relationship Id="rId61" Type="http://schemas.openxmlformats.org/officeDocument/2006/relationships/font" Target="fonts/RobotoMonoLight-italic.fntdata"/><Relationship Id="rId20" Type="http://schemas.openxmlformats.org/officeDocument/2006/relationships/slide" Target="slides/slide16.xml"/><Relationship Id="rId64" Type="http://schemas.openxmlformats.org/officeDocument/2006/relationships/font" Target="fonts/GoogleSans-bold.fntdata"/><Relationship Id="rId63" Type="http://schemas.openxmlformats.org/officeDocument/2006/relationships/font" Target="fonts/GoogleSans-regular.fntdata"/><Relationship Id="rId22" Type="http://schemas.openxmlformats.org/officeDocument/2006/relationships/slide" Target="slides/slide18.xml"/><Relationship Id="rId66" Type="http://schemas.openxmlformats.org/officeDocument/2006/relationships/font" Target="fonts/GoogleSans-boldItalic.fntdata"/><Relationship Id="rId21" Type="http://schemas.openxmlformats.org/officeDocument/2006/relationships/slide" Target="slides/slide17.xml"/><Relationship Id="rId65" Type="http://schemas.openxmlformats.org/officeDocument/2006/relationships/font" Target="fonts/GoogleSans-italic.fntdata"/><Relationship Id="rId24" Type="http://schemas.openxmlformats.org/officeDocument/2006/relationships/slide" Target="slides/slide20.xml"/><Relationship Id="rId68" Type="http://schemas.openxmlformats.org/officeDocument/2006/relationships/font" Target="fonts/GoogleSansMedium-bold.fntdata"/><Relationship Id="rId23" Type="http://schemas.openxmlformats.org/officeDocument/2006/relationships/slide" Target="slides/slide19.xml"/><Relationship Id="rId67" Type="http://schemas.openxmlformats.org/officeDocument/2006/relationships/font" Target="fonts/GoogleSansMedium-regular.fntdata"/><Relationship Id="rId60" Type="http://schemas.openxmlformats.org/officeDocument/2006/relationships/font" Target="fonts/RobotoMonoLight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GoogleSansMedium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Roboto-regular.fntdata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Roboto-italic.fntdata"/><Relationship Id="rId12" Type="http://schemas.openxmlformats.org/officeDocument/2006/relationships/slide" Target="slides/slide8.xml"/><Relationship Id="rId56" Type="http://schemas.openxmlformats.org/officeDocument/2006/relationships/font" Target="fonts/Roboto-bold.fntdata"/><Relationship Id="rId15" Type="http://schemas.openxmlformats.org/officeDocument/2006/relationships/slide" Target="slides/slide11.xml"/><Relationship Id="rId59" Type="http://schemas.openxmlformats.org/officeDocument/2006/relationships/font" Target="fonts/RobotoMonoLight-regular.fntdata"/><Relationship Id="rId14" Type="http://schemas.openxmlformats.org/officeDocument/2006/relationships/slide" Target="slides/slide10.xml"/><Relationship Id="rId58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4506279f4_27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4506279f4_27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8401ac68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38401ac68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19a1473b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19a1473b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2e930cd077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2e930cd07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38401ac68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38401ac68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319a1473b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319a1473b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319a1473b1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319a1473b1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a565761a5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2a565761a5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319a1473b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319a1473b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19a1473b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319a1473b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319a1473b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319a1473b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a565761a5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a565761a5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19a1473b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19a1473b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319a1473b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319a1473b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319a1473b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319a1473b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319a1473b1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319a1473b1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319a1473b1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319a1473b1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319a1473b1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319a1473b1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319a1473b1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319a1473b1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319a1473b1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319a1473b1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319a1473b1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319a1473b1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319a1473b1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319a1473b1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8dee1d198_1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8dee1d198_1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319a1473b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319a1473b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319a1473b1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319a1473b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319a1473b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319a1473b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319a1473b1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319a1473b1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319a1473b1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319a1473b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2b9742a4c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2b9742a4c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319a1473b1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319a1473b1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319a1473b1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319a1473b1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319a1473b1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319a1473b1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319a1473b1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319a1473b1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19a1473b1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19a1473b1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319a1473b1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319a1473b1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319a1473b1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319a1473b1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319a1473b1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319a1473b1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319a1473b1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319a1473b1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319a1473b1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319a1473b1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319a1473b1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319a1473b1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2a565761a5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2a565761a5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3927fecb5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3927fecb5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319a1473b1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319a1473b1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28dee1d198_1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28dee1d198_1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dee1d198_1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8dee1d198_1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2a565761a5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2a565761a5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8401ac68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8401ac68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8401ac68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38401ac68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8401ac68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8401ac68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38401ac68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38401ac68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8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6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9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5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7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Blue">
  <p:cSld name="CUSTOM_17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>
            <p:ph idx="2" type="pic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1315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Google Sans"/>
              <a:buNone/>
              <a:defRPr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924000" y="927900"/>
            <a:ext cx="2828699" cy="2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Split Screen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58" name="Google Shape;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8838" y="983875"/>
            <a:ext cx="1769875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6029125" y="1708200"/>
            <a:ext cx="2229300" cy="2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850"/>
              <a:buFont typeface="Google Sans"/>
              <a:buNone/>
              <a:defRPr sz="8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Split Screen (partner logos)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8838" y="1288675"/>
            <a:ext cx="1769875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6029125" y="2013000"/>
            <a:ext cx="2229300" cy="2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850"/>
              <a:buFont typeface="Google Sans"/>
              <a:buNone/>
              <a:defRPr sz="8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"/>
              <a:buNone/>
              <a:defRPr sz="85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Image - Split Screen">
  <p:cSld name="CUSTOM_1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3"/>
          <p:cNvPicPr preferRelativeResize="0"/>
          <p:nvPr/>
        </p:nvPicPr>
        <p:blipFill rotWithShape="1">
          <a:blip r:embed="rId2">
            <a:alphaModFix/>
          </a:blip>
          <a:srcRect b="0" l="0" r="9371" t="0"/>
          <a:stretch/>
        </p:blipFill>
        <p:spPr>
          <a:xfrm>
            <a:off x="0" y="0"/>
            <a:ext cx="5706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>
            <p:ph type="title"/>
          </p:nvPr>
        </p:nvSpPr>
        <p:spPr>
          <a:xfrm>
            <a:off x="794975" y="1454525"/>
            <a:ext cx="3541800" cy="23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3"/>
          <p:cNvSpPr/>
          <p:nvPr>
            <p:ph idx="2" type="pic"/>
          </p:nvPr>
        </p:nvSpPr>
        <p:spPr>
          <a:xfrm>
            <a:off x="5706725" y="-5775"/>
            <a:ext cx="34374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916375" y="1255275"/>
            <a:ext cx="2709601" cy="2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- Quote - Full Screen">
  <p:cSld name="CUSTOM_13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>
            <p:ph idx="2" type="pic"/>
          </p:nvPr>
        </p:nvSpPr>
        <p:spPr>
          <a:xfrm>
            <a:off x="-3525" y="-1025"/>
            <a:ext cx="39990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71" name="Google Shape;7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95461" y="-1025"/>
            <a:ext cx="514852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>
            <p:ph type="title"/>
          </p:nvPr>
        </p:nvSpPr>
        <p:spPr>
          <a:xfrm>
            <a:off x="4930425" y="1315675"/>
            <a:ext cx="3479700" cy="22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5031175" y="1179075"/>
            <a:ext cx="2709601" cy="2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ne Column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List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Quote">
  <p:cSld name="SECTION_TITLE_AND_DESCRIPTION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8"/>
          <p:cNvSpPr/>
          <p:nvPr>
            <p:ph idx="2" type="pic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  <a:noFill/>
          <a:ln>
            <a:noFill/>
          </a:ln>
        </p:spPr>
      </p:sp>
      <p:pic>
        <p:nvPicPr>
          <p:cNvPr id="94" name="Google Shape;94;p18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Number">
  <p:cSld name="SECTION_TITLE_AND_DESCRIPTION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9"/>
          <p:cNvSpPr txBox="1"/>
          <p:nvPr>
            <p:ph hasCustomPrompt="1"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/>
          <p:nvPr>
            <p:ph idx="2" type="title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b="0" sz="25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3" type="title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b="0" sz="25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00" name="Google Shape;100;p19"/>
          <p:cNvSpPr/>
          <p:nvPr>
            <p:ph idx="4" type="pic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01" name="Google Shape;101;p19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hasCustomPrompt="1" type="title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0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107" name="Google Shape;107;p20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Green ">
  <p:cSld name="CUSTOM_9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>
            <p:ph idx="2" type="pic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3" type="subTitle"/>
          </p:nvPr>
        </p:nvSpPr>
        <p:spPr>
          <a:xfrm>
            <a:off x="1315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Google Sans"/>
              <a:buNone/>
              <a:defRPr sz="115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924000" y="927900"/>
            <a:ext cx="2828699" cy="2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/>
          </a:blip>
          <a:srcRect b="-9289" l="0" r="0" t="0"/>
          <a:stretch/>
        </p:blipFill>
        <p:spPr>
          <a:xfrm>
            <a:off x="343675" y="47489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Yellow ">
  <p:cSld name="CUSTOM_10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>
            <p:ph idx="2" type="pic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3" type="subTitle"/>
          </p:nvPr>
        </p:nvSpPr>
        <p:spPr>
          <a:xfrm>
            <a:off x="1315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BBC04"/>
              </a:buClr>
              <a:buSzPts val="1150"/>
              <a:buFont typeface="Google Sans"/>
              <a:buNone/>
              <a:defRPr sz="1150">
                <a:solidFill>
                  <a:srgbClr val="FBBC0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924000" y="927900"/>
            <a:ext cx="2828699" cy="2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Red">
  <p:cSld name="CUSTOM_11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/>
          <p:nvPr>
            <p:ph idx="2" type="pic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924000" y="927900"/>
            <a:ext cx="2828699" cy="26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1315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93025"/>
              </a:buClr>
              <a:buSzPts val="1150"/>
              <a:buFont typeface="Google Sans"/>
              <a:buNone/>
              <a:defRPr sz="115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Google Sans"/>
              <a:buNone/>
              <a:defRPr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3">
            <a:alphaModFix/>
          </a:blip>
          <a:srcRect b="0" l="0" r="0" t="-9301"/>
          <a:stretch/>
        </p:blipFill>
        <p:spPr>
          <a:xfrm>
            <a:off x="543000" y="905700"/>
            <a:ext cx="2828699" cy="26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1A853"/>
              </a:buClr>
              <a:buSzPts val="1150"/>
              <a:buFont typeface="Google Sans"/>
              <a:buNone/>
              <a:defRPr sz="1150">
                <a:solidFill>
                  <a:srgbClr val="31A85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3">
            <a:alphaModFix/>
          </a:blip>
          <a:srcRect b="0" l="0" r="0" t="-9301"/>
          <a:stretch/>
        </p:blipFill>
        <p:spPr>
          <a:xfrm>
            <a:off x="543000" y="905700"/>
            <a:ext cx="2828699" cy="26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BBC04"/>
              </a:buClr>
              <a:buSzPts val="1150"/>
              <a:buFont typeface="Google Sans"/>
              <a:buNone/>
              <a:defRPr sz="1150">
                <a:solidFill>
                  <a:srgbClr val="FBBC0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48" name="Google Shape;48;p8"/>
          <p:cNvPicPr preferRelativeResize="0"/>
          <p:nvPr/>
        </p:nvPicPr>
        <p:blipFill rotWithShape="1">
          <a:blip r:embed="rId3">
            <a:alphaModFix/>
          </a:blip>
          <a:srcRect b="0" l="0" r="0" t="-9301"/>
          <a:stretch/>
        </p:blipFill>
        <p:spPr>
          <a:xfrm>
            <a:off x="543000" y="905700"/>
            <a:ext cx="2828699" cy="26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Red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1" name="Google Shape;51;p9"/>
          <p:cNvPicPr preferRelativeResize="0"/>
          <p:nvPr/>
        </p:nvPicPr>
        <p:blipFill rotWithShape="1">
          <a:blip r:embed="rId3">
            <a:alphaModFix/>
          </a:blip>
          <a:srcRect b="0" l="0" r="0" t="-9301"/>
          <a:stretch/>
        </p:blipFill>
        <p:spPr>
          <a:xfrm>
            <a:off x="543000" y="905700"/>
            <a:ext cx="2828699" cy="2609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93025"/>
              </a:buClr>
              <a:buSzPts val="1150"/>
              <a:buFont typeface="Google Sans"/>
              <a:buNone/>
              <a:defRPr sz="115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/>
        </p:txBody>
      </p:sp>
      <p:pic>
        <p:nvPicPr>
          <p:cNvPr id="55" name="Google Shape;55;p10"/>
          <p:cNvPicPr preferRelativeResize="0"/>
          <p:nvPr/>
        </p:nvPicPr>
        <p:blipFill rotWithShape="1">
          <a:blip r:embed="rId3">
            <a:alphaModFix/>
          </a:blip>
          <a:srcRect b="-9289" l="0" r="0" t="0"/>
          <a:stretch/>
        </p:blipFill>
        <p:spPr>
          <a:xfrm>
            <a:off x="6058675" y="4291775"/>
            <a:ext cx="2362225" cy="2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b="1"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0" Type="http://schemas.openxmlformats.org/officeDocument/2006/relationships/hyperlink" Target="http://www.linkedin.com/in/ardava-barus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5.jpg"/><Relationship Id="rId4" Type="http://schemas.openxmlformats.org/officeDocument/2006/relationships/image" Target="../media/image9.png"/><Relationship Id="rId9" Type="http://schemas.openxmlformats.org/officeDocument/2006/relationships/hyperlink" Target="http://www.linkedin.com/in/ardava-barus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hyperlink" Target="https://www.instagram.com/rdavaa_/" TargetMode="External"/><Relationship Id="rId8" Type="http://schemas.openxmlformats.org/officeDocument/2006/relationships/hyperlink" Target="https://github.com/Ardavaa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hyperlink" Target="https://www.researchgate.net/figure/Broad-classification-of-clustering-algorithms_fig2_34111198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ristek.link/ML-SLIDES-5" TargetMode="External"/><Relationship Id="rId4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mSiuQc29jldzT1r1QtSkopRCqCmWVsjy/view" TargetMode="External"/><Relationship Id="rId4" Type="http://schemas.openxmlformats.org/officeDocument/2006/relationships/image" Target="../media/image24.jpg"/><Relationship Id="rId5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Relationship Id="rId4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png"/><Relationship Id="rId4" Type="http://schemas.openxmlformats.org/officeDocument/2006/relationships/hyperlink" Target="http://www.youtube.com/watch?v=h53WMIImUuc" TargetMode="External"/><Relationship Id="rId5" Type="http://schemas.openxmlformats.org/officeDocument/2006/relationships/image" Target="../media/image4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clustering-visualizer.web.app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2.png"/><Relationship Id="rId4" Type="http://schemas.openxmlformats.org/officeDocument/2006/relationships/image" Target="../media/image4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ristek.link/marketing-data22" TargetMode="External"/><Relationship Id="rId4" Type="http://schemas.openxmlformats.org/officeDocument/2006/relationships/image" Target="../media/image3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ristek.link/gdgoc-demo-unsupervised" TargetMode="External"/><Relationship Id="rId4" Type="http://schemas.openxmlformats.org/officeDocument/2006/relationships/image" Target="../media/image5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://ristek.link/ML-penugasan-5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://www.linkedin.com/in/ardava-baru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723475" y="1406825"/>
            <a:ext cx="45009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lt1"/>
                </a:solidFill>
                <a:highlight>
                  <a:schemeClr val="accent3"/>
                </a:highlight>
              </a:rPr>
              <a:t>Machine Learning 101</a:t>
            </a:r>
            <a:r>
              <a:rPr lang="en" sz="2700"/>
              <a:t> </a:t>
            </a:r>
            <a:r>
              <a:rPr lang="en" sz="2500"/>
              <a:t>(Unsupervised Learning)</a:t>
            </a:r>
            <a:endParaRPr sz="2500"/>
          </a:p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5783475" y="3670400"/>
            <a:ext cx="28086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Muhammad Karov Ardava Barus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Machine Learning Mentor </a:t>
            </a:r>
            <a:r>
              <a:rPr lang="en" sz="9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@GDGoC Tel-U,</a:t>
            </a:r>
            <a:endParaRPr sz="9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Data Science Student | Telkom University</a:t>
            </a:r>
            <a:endParaRPr sz="9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22"/>
          <p:cNvSpPr txBox="1"/>
          <p:nvPr>
            <p:ph idx="3" type="subTitle"/>
          </p:nvPr>
        </p:nvSpPr>
        <p:spPr>
          <a:xfrm>
            <a:off x="1315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</a:t>
            </a:r>
            <a:r>
              <a:rPr lang="en"/>
              <a:t>•</a:t>
            </a:r>
            <a:r>
              <a:rPr lang="en"/>
              <a:t> Telkom University Bandung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37205" l="6096" r="11183" t="7658"/>
          <a:stretch/>
        </p:blipFill>
        <p:spPr>
          <a:xfrm>
            <a:off x="5715875" y="0"/>
            <a:ext cx="3428126" cy="34283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594;p28" id="119" name="Google Shape;119;p22"/>
          <p:cNvPicPr preferRelativeResize="0"/>
          <p:nvPr/>
        </p:nvPicPr>
        <p:blipFill rotWithShape="1">
          <a:blip r:embed="rId4">
            <a:alphaModFix/>
          </a:blip>
          <a:srcRect b="-19569" l="-19504" r="-18141" t="-9179"/>
          <a:stretch/>
        </p:blipFill>
        <p:spPr>
          <a:xfrm>
            <a:off x="1127821" y="3383599"/>
            <a:ext cx="565955" cy="52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4963" y="3464300"/>
            <a:ext cx="367325" cy="39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89500" y="3464300"/>
            <a:ext cx="367325" cy="3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/>
        </p:nvSpPr>
        <p:spPr>
          <a:xfrm>
            <a:off x="3332975" y="3901325"/>
            <a:ext cx="8268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accent1"/>
                </a:solidFill>
                <a:uFill>
                  <a:noFill/>
                </a:uFill>
                <a:latin typeface="Google Sans"/>
                <a:ea typeface="Google Sans"/>
                <a:cs typeface="Google Sans"/>
                <a:sym typeface="Google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@rdavaa_</a:t>
            </a:r>
            <a:endParaRPr b="1" sz="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1069250" y="3901325"/>
            <a:ext cx="6831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 u="sng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Ardavaa</a:t>
            </a:r>
            <a:endParaRPr b="1" sz="7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2148501" y="3901325"/>
            <a:ext cx="849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 u="sng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ardava-baru</a:t>
            </a:r>
            <a:r>
              <a:rPr b="1" lang="en" sz="800" u="sng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</a:t>
            </a:r>
            <a:endParaRPr b="1" sz="700" u="sng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/>
        </p:nvSpPr>
        <p:spPr>
          <a:xfrm>
            <a:off x="3076800" y="488700"/>
            <a:ext cx="29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197" name="Google Shape;197;p31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  <p:sp>
        <p:nvSpPr>
          <p:cNvPr id="198" name="Google Shape;198;p31"/>
          <p:cNvSpPr txBox="1"/>
          <p:nvPr/>
        </p:nvSpPr>
        <p:spPr>
          <a:xfrm>
            <a:off x="497375" y="1282300"/>
            <a:ext cx="40401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53202"/>
              <a:buNone/>
            </a:pPr>
            <a:r>
              <a:rPr b="1" lang="en" sz="1912">
                <a:latin typeface="Google Sans"/>
                <a:ea typeface="Google Sans"/>
                <a:cs typeface="Google Sans"/>
                <a:sym typeface="Google Sans"/>
              </a:rPr>
              <a:t>Evaluation Metrics - Classification</a:t>
            </a:r>
            <a:endParaRPr b="1" sz="1912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00" y="1679575"/>
            <a:ext cx="8619142" cy="287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67825" y="1645200"/>
            <a:ext cx="70479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4100"/>
              <a:t>Core Concepts</a:t>
            </a:r>
            <a:endParaRPr sz="4100"/>
          </a:p>
        </p:txBody>
      </p:sp>
      <p:sp>
        <p:nvSpPr>
          <p:cNvPr id="205" name="Google Shape;205;p32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97375" y="1289725"/>
            <a:ext cx="4069500" cy="14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Unsupervised Learning?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778000" y="0"/>
            <a:ext cx="4365900" cy="5143500"/>
          </a:xfrm>
          <a:prstGeom prst="rect">
            <a:avLst/>
          </a:prstGeom>
          <a:solidFill>
            <a:srgbClr val="E8EA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 txBox="1"/>
          <p:nvPr>
            <p:ph type="title"/>
          </p:nvPr>
        </p:nvSpPr>
        <p:spPr>
          <a:xfrm>
            <a:off x="4707550" y="286525"/>
            <a:ext cx="4298700" cy="32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Unsupervised Learning</a:t>
            </a:r>
            <a:r>
              <a:rPr b="0" lang="en" sz="1400"/>
              <a:t> </a:t>
            </a:r>
            <a:r>
              <a:rPr b="0" lang="en" sz="1400"/>
              <a:t>adalah teknik machine learning  yang digunakan untuk menemukan pola atau struktur tersembunyi dalam data tanpa adanya label atau panduan </a:t>
            </a:r>
            <a:r>
              <a:rPr b="0" lang="en" sz="1400"/>
              <a:t>sebelumnya. </a:t>
            </a:r>
            <a:endParaRPr b="0" sz="1400"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Unsupervised: Data tidak memiliki atribut target</a:t>
            </a:r>
            <a:endParaRPr sz="1400"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en" sz="1400"/>
              <a:t>Supervised: Data memiliki atribut target</a:t>
            </a:r>
            <a:endParaRPr b="0" sz="1400"/>
          </a:p>
        </p:txBody>
      </p:sp>
      <p:sp>
        <p:nvSpPr>
          <p:cNvPr id="213" name="Google Shape;213;p33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Core Concepts</a:t>
            </a: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1100"/>
          </a:p>
        </p:txBody>
      </p:sp>
      <p:pic>
        <p:nvPicPr>
          <p:cNvPr id="214" name="Google Shape;21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25" y="2647975"/>
            <a:ext cx="4303962" cy="18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Core Concepts: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1100"/>
          </a:p>
        </p:txBody>
      </p:sp>
      <p:pic>
        <p:nvPicPr>
          <p:cNvPr id="220" name="Google Shape;2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225" y="917650"/>
            <a:ext cx="7473548" cy="354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Core Concepts: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1100"/>
          </a:p>
        </p:txBody>
      </p:sp>
      <p:sp>
        <p:nvSpPr>
          <p:cNvPr id="226" name="Google Shape;226;p35"/>
          <p:cNvSpPr txBox="1"/>
          <p:nvPr/>
        </p:nvSpPr>
        <p:spPr>
          <a:xfrm>
            <a:off x="3071975" y="738075"/>
            <a:ext cx="3000000" cy="4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12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Real Life Applications</a:t>
            </a:r>
            <a:endParaRPr b="1" sz="1912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27" name="Google Shape;2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75" y="1388375"/>
            <a:ext cx="2633075" cy="181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5"/>
          <p:cNvSpPr txBox="1"/>
          <p:nvPr>
            <p:ph type="title"/>
          </p:nvPr>
        </p:nvSpPr>
        <p:spPr>
          <a:xfrm>
            <a:off x="948863" y="3204050"/>
            <a:ext cx="17301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900"/>
              <a:t>Anomaly Detection</a:t>
            </a:r>
            <a:endParaRPr sz="900"/>
          </a:p>
        </p:txBody>
      </p:sp>
      <p:sp>
        <p:nvSpPr>
          <p:cNvPr id="229" name="Google Shape;229;p35"/>
          <p:cNvSpPr txBox="1"/>
          <p:nvPr>
            <p:ph type="title"/>
          </p:nvPr>
        </p:nvSpPr>
        <p:spPr>
          <a:xfrm>
            <a:off x="3706938" y="3204050"/>
            <a:ext cx="17301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900"/>
              <a:t>Customer Segmentation</a:t>
            </a:r>
            <a:endParaRPr sz="900"/>
          </a:p>
        </p:txBody>
      </p:sp>
      <p:pic>
        <p:nvPicPr>
          <p:cNvPr id="230" name="Google Shape;23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5108" y="1466038"/>
            <a:ext cx="2213775" cy="1660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5288" y="1440052"/>
            <a:ext cx="2977397" cy="171232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5"/>
          <p:cNvSpPr txBox="1"/>
          <p:nvPr>
            <p:ph type="title"/>
          </p:nvPr>
        </p:nvSpPr>
        <p:spPr>
          <a:xfrm>
            <a:off x="6538925" y="3204050"/>
            <a:ext cx="17301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900"/>
              <a:t>Image Segmentation</a:t>
            </a:r>
            <a:endParaRPr sz="900"/>
          </a:p>
        </p:txBody>
      </p:sp>
      <p:sp>
        <p:nvSpPr>
          <p:cNvPr id="233" name="Google Shape;233;p35"/>
          <p:cNvSpPr txBox="1"/>
          <p:nvPr>
            <p:ph type="title"/>
          </p:nvPr>
        </p:nvSpPr>
        <p:spPr>
          <a:xfrm>
            <a:off x="6376638" y="4062425"/>
            <a:ext cx="17301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/>
              <a:t>and more…!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Core Concepts: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Challenges</a:t>
            </a:r>
            <a:endParaRPr sz="1100"/>
          </a:p>
        </p:txBody>
      </p:sp>
      <p:sp>
        <p:nvSpPr>
          <p:cNvPr id="239" name="Google Shape;239;p36"/>
          <p:cNvSpPr/>
          <p:nvPr/>
        </p:nvSpPr>
        <p:spPr>
          <a:xfrm>
            <a:off x="555100" y="1306075"/>
            <a:ext cx="2879700" cy="28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Challenges in Unsupervised Learning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0" name="Google Shape;240;p36"/>
          <p:cNvSpPr/>
          <p:nvPr/>
        </p:nvSpPr>
        <p:spPr>
          <a:xfrm>
            <a:off x="4799025" y="1505813"/>
            <a:ext cx="342300" cy="368100"/>
          </a:xfrm>
          <a:prstGeom prst="flowChartConnector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1" name="Google Shape;241;p36"/>
          <p:cNvSpPr/>
          <p:nvPr/>
        </p:nvSpPr>
        <p:spPr>
          <a:xfrm>
            <a:off x="4858413" y="1565696"/>
            <a:ext cx="223500" cy="248400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2" name="Google Shape;242;p36"/>
          <p:cNvSpPr/>
          <p:nvPr/>
        </p:nvSpPr>
        <p:spPr>
          <a:xfrm>
            <a:off x="4799025" y="2093725"/>
            <a:ext cx="342300" cy="368100"/>
          </a:xfrm>
          <a:prstGeom prst="flowChartConnector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3" name="Google Shape;243;p36"/>
          <p:cNvSpPr/>
          <p:nvPr/>
        </p:nvSpPr>
        <p:spPr>
          <a:xfrm>
            <a:off x="4858413" y="2153609"/>
            <a:ext cx="223500" cy="248400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4" name="Google Shape;244;p36"/>
          <p:cNvSpPr/>
          <p:nvPr/>
        </p:nvSpPr>
        <p:spPr>
          <a:xfrm>
            <a:off x="4799025" y="2681663"/>
            <a:ext cx="342300" cy="368100"/>
          </a:xfrm>
          <a:prstGeom prst="flowChartConnector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5" name="Google Shape;245;p36"/>
          <p:cNvSpPr/>
          <p:nvPr/>
        </p:nvSpPr>
        <p:spPr>
          <a:xfrm>
            <a:off x="4858413" y="2741546"/>
            <a:ext cx="223500" cy="248400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6" name="Google Shape;246;p36"/>
          <p:cNvSpPr/>
          <p:nvPr/>
        </p:nvSpPr>
        <p:spPr>
          <a:xfrm>
            <a:off x="4799025" y="3269588"/>
            <a:ext cx="342300" cy="368100"/>
          </a:xfrm>
          <a:prstGeom prst="flowChartConnector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47" name="Google Shape;247;p36"/>
          <p:cNvSpPr/>
          <p:nvPr/>
        </p:nvSpPr>
        <p:spPr>
          <a:xfrm>
            <a:off x="4858413" y="3329471"/>
            <a:ext cx="223500" cy="248400"/>
          </a:xfrm>
          <a:prstGeom prst="flowChartConnector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cxnSp>
        <p:nvCxnSpPr>
          <p:cNvPr id="248" name="Google Shape;248;p36"/>
          <p:cNvCxnSpPr>
            <a:stCxn id="240" idx="2"/>
          </p:cNvCxnSpPr>
          <p:nvPr/>
        </p:nvCxnSpPr>
        <p:spPr>
          <a:xfrm flipH="1">
            <a:off x="2984325" y="1689863"/>
            <a:ext cx="1814700" cy="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6"/>
          <p:cNvCxnSpPr>
            <a:stCxn id="242" idx="2"/>
          </p:cNvCxnSpPr>
          <p:nvPr/>
        </p:nvCxnSpPr>
        <p:spPr>
          <a:xfrm flipH="1">
            <a:off x="3361125" y="2277775"/>
            <a:ext cx="14379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6"/>
          <p:cNvCxnSpPr>
            <a:stCxn id="244" idx="2"/>
          </p:cNvCxnSpPr>
          <p:nvPr/>
        </p:nvCxnSpPr>
        <p:spPr>
          <a:xfrm rot="10800000">
            <a:off x="3429825" y="2853713"/>
            <a:ext cx="1369200" cy="1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6"/>
          <p:cNvCxnSpPr>
            <a:stCxn id="246" idx="2"/>
          </p:cNvCxnSpPr>
          <p:nvPr/>
        </p:nvCxnSpPr>
        <p:spPr>
          <a:xfrm rot="10800000">
            <a:off x="3229125" y="3437738"/>
            <a:ext cx="1569900" cy="15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36"/>
          <p:cNvSpPr txBox="1"/>
          <p:nvPr/>
        </p:nvSpPr>
        <p:spPr>
          <a:xfrm>
            <a:off x="5266300" y="1433825"/>
            <a:ext cx="3487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Peningkatan kompleksitas komputasi yang timbul dari data pelatihan yang ekstensif</a:t>
            </a:r>
            <a:endParaRPr b="1"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5266300" y="2024125"/>
            <a:ext cx="3487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Periode training yang berkepanjangan</a:t>
            </a:r>
            <a:endParaRPr b="1"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5266300" y="2681675"/>
            <a:ext cx="3487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Peningkatan potensi hasil yang tidak akurat</a:t>
            </a:r>
            <a:endParaRPr b="1"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5266300" y="3269600"/>
            <a:ext cx="3810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Perlunya keterlibatan manusia untuk memverifikasi variabel keluaran</a:t>
            </a:r>
            <a:endParaRPr b="1"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261" name="Google Shape;261;p37"/>
          <p:cNvSpPr txBox="1"/>
          <p:nvPr>
            <p:ph type="title"/>
          </p:nvPr>
        </p:nvSpPr>
        <p:spPr>
          <a:xfrm>
            <a:off x="430400" y="1581600"/>
            <a:ext cx="6063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4100"/>
              <a:t>Definition</a:t>
            </a:r>
            <a:endParaRPr sz="4100"/>
          </a:p>
        </p:txBody>
      </p:sp>
      <p:sp>
        <p:nvSpPr>
          <p:cNvPr id="262" name="Google Shape;262;p37"/>
          <p:cNvSpPr txBox="1"/>
          <p:nvPr>
            <p:ph type="title"/>
          </p:nvPr>
        </p:nvSpPr>
        <p:spPr>
          <a:xfrm>
            <a:off x="467825" y="1738600"/>
            <a:ext cx="2239500" cy="49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SzPts val="990"/>
              <a:buNone/>
            </a:pPr>
            <a:r>
              <a:rPr lang="en" sz="1560"/>
              <a:t>Clustering</a:t>
            </a:r>
            <a:endParaRPr sz="156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900"/>
          </a:p>
        </p:txBody>
      </p:sp>
      <p:pic>
        <p:nvPicPr>
          <p:cNvPr id="268" name="Google Shape;26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940" y="2241600"/>
            <a:ext cx="3957420" cy="108487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8"/>
          <p:cNvSpPr txBox="1"/>
          <p:nvPr/>
        </p:nvSpPr>
        <p:spPr>
          <a:xfrm>
            <a:off x="4437526" y="3245350"/>
            <a:ext cx="226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Before clustering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0" name="Google Shape;270;p38"/>
          <p:cNvSpPr txBox="1"/>
          <p:nvPr/>
        </p:nvSpPr>
        <p:spPr>
          <a:xfrm>
            <a:off x="6801841" y="3245350"/>
            <a:ext cx="226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After clustering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38"/>
          <p:cNvSpPr txBox="1"/>
          <p:nvPr/>
        </p:nvSpPr>
        <p:spPr>
          <a:xfrm>
            <a:off x="3071988" y="884275"/>
            <a:ext cx="3000000" cy="4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12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 is Clustering?</a:t>
            </a:r>
            <a:endParaRPr b="1" sz="1912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2" name="Google Shape;272;p38"/>
          <p:cNvSpPr txBox="1"/>
          <p:nvPr/>
        </p:nvSpPr>
        <p:spPr>
          <a:xfrm>
            <a:off x="318075" y="1655025"/>
            <a:ext cx="3801300" cy="17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b="1" lang="en" sz="1300"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adalah </a:t>
            </a:r>
            <a:r>
              <a:rPr lang="en" sz="1300">
                <a:solidFill>
                  <a:schemeClr val="lt1"/>
                </a:solidFill>
                <a:highlight>
                  <a:schemeClr val="accent3"/>
                </a:highlight>
                <a:latin typeface="Google Sans"/>
                <a:ea typeface="Google Sans"/>
                <a:cs typeface="Google Sans"/>
                <a:sym typeface="Google Sans"/>
              </a:rPr>
              <a:t>teknik pengelompokan data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yang memiliki karakteristik serupa ke dalam kelompok-kelompok atau klaster.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b="1" lang="en" sz="1300">
                <a:latin typeface="Google Sans"/>
                <a:ea typeface="Google Sans"/>
                <a:cs typeface="Google Sans"/>
                <a:sym typeface="Google Sans"/>
              </a:rPr>
              <a:t>Tujuan 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utama dari klasterisasi adalah untuk </a:t>
            </a:r>
            <a:r>
              <a:rPr lang="en" sz="1300">
                <a:solidFill>
                  <a:schemeClr val="lt1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rPr>
              <a:t>menemukan pola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tersembunyi dalam data tanpa menggunakan label kelas sebelumnya.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3" name="Google Shape;273;p38"/>
          <p:cNvSpPr txBox="1"/>
          <p:nvPr/>
        </p:nvSpPr>
        <p:spPr>
          <a:xfrm>
            <a:off x="5175638" y="3584050"/>
            <a:ext cx="30000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12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Illustration</a:t>
            </a:r>
            <a:endParaRPr b="1" sz="1112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79" name="Google Shape;2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9275" y="1204725"/>
            <a:ext cx="5114724" cy="3116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9"/>
          <p:cNvSpPr txBox="1"/>
          <p:nvPr/>
        </p:nvSpPr>
        <p:spPr>
          <a:xfrm>
            <a:off x="318075" y="1655025"/>
            <a:ext cx="3801300" cy="21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telah berkembang dari metode statistika sederhana menjadi serangkaian algoritma canggih dan dapat menangani berbagai jenis data.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Penggunaannya yang luas dalam berbagai bidang ilmu pengetahuan dan industri, membuatnya menjadi salah satu teknik analisis data yang paling penting dan relevan hingga saat ini.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497375" y="1083725"/>
            <a:ext cx="40401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912">
                <a:latin typeface="Google Sans"/>
                <a:ea typeface="Google Sans"/>
                <a:cs typeface="Google Sans"/>
                <a:sym typeface="Google Sans"/>
              </a:rPr>
              <a:t>Sejarah Clustering</a:t>
            </a:r>
            <a:endParaRPr b="1" sz="1912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497375" y="1503448"/>
            <a:ext cx="39666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88" name="Google Shape;28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150" y="833462"/>
            <a:ext cx="6317700" cy="34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0"/>
          <p:cNvSpPr txBox="1"/>
          <p:nvPr/>
        </p:nvSpPr>
        <p:spPr>
          <a:xfrm>
            <a:off x="4623700" y="4752250"/>
            <a:ext cx="484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https://www.researchgate.net/figure/Broad-classification-of-clustering-algorithms_fig2_341111980</a:t>
            </a:r>
            <a:endParaRPr sz="11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/>
        </p:nvSpPr>
        <p:spPr>
          <a:xfrm>
            <a:off x="2946800" y="498575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Presentation Link</a:t>
            </a:r>
            <a:endParaRPr b="1" sz="2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2850075" y="3996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ristek.link/ML-SLIDES-5</a:t>
            </a:r>
            <a:endParaRPr u="sng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2238" y="1077188"/>
            <a:ext cx="2989126" cy="298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295" name="Google Shape;295;p41"/>
          <p:cNvSpPr txBox="1"/>
          <p:nvPr>
            <p:ph type="title"/>
          </p:nvPr>
        </p:nvSpPr>
        <p:spPr>
          <a:xfrm>
            <a:off x="430400" y="1581600"/>
            <a:ext cx="6063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4100"/>
              <a:t>K-Means</a:t>
            </a:r>
            <a:endParaRPr sz="4100"/>
          </a:p>
        </p:txBody>
      </p:sp>
      <p:sp>
        <p:nvSpPr>
          <p:cNvPr id="296" name="Google Shape;296;p41"/>
          <p:cNvSpPr txBox="1"/>
          <p:nvPr>
            <p:ph type="title"/>
          </p:nvPr>
        </p:nvSpPr>
        <p:spPr>
          <a:xfrm>
            <a:off x="467825" y="1738600"/>
            <a:ext cx="2239500" cy="49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SzPts val="990"/>
              <a:buNone/>
            </a:pPr>
            <a:r>
              <a:rPr lang="en" sz="1560"/>
              <a:t>Clustering</a:t>
            </a:r>
            <a:endParaRPr sz="156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K-Means</a:t>
            </a:r>
            <a:endParaRPr sz="900"/>
          </a:p>
        </p:txBody>
      </p:sp>
      <p:sp>
        <p:nvSpPr>
          <p:cNvPr id="302" name="Google Shape;302;p42"/>
          <p:cNvSpPr txBox="1"/>
          <p:nvPr/>
        </p:nvSpPr>
        <p:spPr>
          <a:xfrm>
            <a:off x="4707550" y="286525"/>
            <a:ext cx="4298700" cy="4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ogle Sans"/>
              <a:buChar char="●"/>
            </a:pPr>
            <a:r>
              <a:rPr b="1"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K-Means</a:t>
            </a:r>
            <a:r>
              <a:rPr lang="en" sz="12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adalah </a:t>
            </a: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algoritma clustering yang bertujuan membagi n titik data ke dalam k kelompok (klaster) berdasarkan jarak ke pusat klaster (centroid).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Setiap klaster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rPr>
              <a:t>diwakili oleh rata-rata (mean)</a:t>
            </a: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 dari titik-titik di dalamnya, sehingga dinamakan "</a:t>
            </a:r>
            <a:r>
              <a:rPr b="1"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K-Means</a:t>
            </a: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".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chemeClr val="accent4"/>
                </a:highlight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200">
              <a:solidFill>
                <a:schemeClr val="lt1"/>
              </a:solidFill>
              <a:highlight>
                <a:schemeClr val="accent4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Sederhana dan cepat untuk dataset besar.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Efektif jika klaster berbentuk bulat dan terpisah dengan baik.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chemeClr val="accent2"/>
                </a:highlight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200">
              <a:solidFill>
                <a:schemeClr val="lt1"/>
              </a:solidFill>
              <a:highlight>
                <a:schemeClr val="accent2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Harus menentukan k secara manual.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Rentan terhadap </a:t>
            </a:r>
            <a:r>
              <a:rPr i="1"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outliers</a:t>
            </a: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Tidak cocok untuk klaster dengan bentuk tidak teratur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3" name="Google Shape;303;p42"/>
          <p:cNvSpPr txBox="1"/>
          <p:nvPr/>
        </p:nvSpPr>
        <p:spPr>
          <a:xfrm>
            <a:off x="497375" y="1015763"/>
            <a:ext cx="32739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Google Sans"/>
                <a:ea typeface="Google Sans"/>
                <a:cs typeface="Google Sans"/>
                <a:sym typeface="Google Sans"/>
              </a:rPr>
              <a:t>K-Means</a:t>
            </a:r>
            <a:endParaRPr b="1" sz="29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4" name="Google Shape;30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75" y="2211088"/>
            <a:ext cx="3505701" cy="1753725"/>
          </a:xfrm>
          <a:prstGeom prst="rect">
            <a:avLst/>
          </a:prstGeom>
          <a:solidFill>
            <a:srgbClr val="E7F9FF"/>
          </a:solidFill>
          <a:ln>
            <a:noFill/>
          </a:ln>
        </p:spPr>
      </p:pic>
      <p:sp>
        <p:nvSpPr>
          <p:cNvPr id="305" name="Google Shape;305;p42"/>
          <p:cNvSpPr txBox="1"/>
          <p:nvPr/>
        </p:nvSpPr>
        <p:spPr>
          <a:xfrm>
            <a:off x="5257375" y="4491450"/>
            <a:ext cx="36636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Notes</a:t>
            </a:r>
            <a:r>
              <a:rPr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: K-Means membutuhkan Feature Scaling di tahap Preprocessing</a:t>
            </a:r>
            <a:endParaRPr sz="12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/>
          <p:nvPr>
            <p:ph idx="2" type="pic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</p:spPr>
      </p:sp>
      <p:pic>
        <p:nvPicPr>
          <p:cNvPr id="311" name="Google Shape;311;p43" title="kmean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0300" y="423925"/>
            <a:ext cx="3436500" cy="4295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12" name="Google Shape;31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025" y="801800"/>
            <a:ext cx="4137725" cy="37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3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K-Means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K-Means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19" name="Google Shape;319;p44"/>
          <p:cNvPicPr preferRelativeResize="0"/>
          <p:nvPr/>
        </p:nvPicPr>
        <p:blipFill rotWithShape="1">
          <a:blip r:embed="rId3">
            <a:alphaModFix/>
          </a:blip>
          <a:srcRect b="7677" l="7009" r="7095" t="7490"/>
          <a:stretch/>
        </p:blipFill>
        <p:spPr>
          <a:xfrm>
            <a:off x="3225875" y="1264150"/>
            <a:ext cx="3388750" cy="299557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4"/>
          <p:cNvSpPr txBox="1"/>
          <p:nvPr/>
        </p:nvSpPr>
        <p:spPr>
          <a:xfrm>
            <a:off x="3217288" y="54877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Model Initialization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5"/>
          <p:cNvSpPr txBox="1"/>
          <p:nvPr/>
        </p:nvSpPr>
        <p:spPr>
          <a:xfrm>
            <a:off x="2869050" y="58962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Google Sans"/>
                <a:ea typeface="Google Sans"/>
                <a:cs typeface="Google Sans"/>
                <a:sym typeface="Google Sans"/>
              </a:rPr>
              <a:t>Elbow Method in K-Means</a:t>
            </a:r>
            <a:endParaRPr b="1"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26" name="Google Shape;32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375" y="1590550"/>
            <a:ext cx="3498875" cy="25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5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K-Means</a:t>
            </a:r>
            <a:endParaRPr sz="900"/>
          </a:p>
        </p:txBody>
      </p:sp>
      <p:sp>
        <p:nvSpPr>
          <p:cNvPr id="328" name="Google Shape;328;p45"/>
          <p:cNvSpPr txBox="1"/>
          <p:nvPr/>
        </p:nvSpPr>
        <p:spPr>
          <a:xfrm>
            <a:off x="404275" y="1311300"/>
            <a:ext cx="4591800" cy="26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Google Sans"/>
                <a:ea typeface="Google Sans"/>
                <a:cs typeface="Google Sans"/>
                <a:sym typeface="Google Sans"/>
              </a:rPr>
              <a:t>Elbow Method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adalah teknik untuk </a:t>
            </a:r>
            <a:r>
              <a:rPr b="1" lang="en" sz="13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menentukan jumlah klaster optimal</a:t>
            </a: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 (k) dalam algoritma K-Means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b="1" lang="en" sz="13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300">
              <a:solidFill>
                <a:schemeClr val="accent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</a:rPr>
              <a:t>Sederhana dan intuitif untuk diinterpretasikan.</a:t>
            </a:r>
            <a:endParaRPr sz="12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</a:rPr>
              <a:t>Memberikan panduan visual untuk memilih </a:t>
            </a:r>
            <a:r>
              <a:rPr i="1" lang="en" sz="1200">
                <a:solidFill>
                  <a:schemeClr val="dk1"/>
                </a:solidFill>
              </a:rPr>
              <a:t>k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</a:rPr>
              <a:t>Cocok untuk dataset dengan klaster yang jelas.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Google Sans"/>
              <a:buChar char="●"/>
            </a:pPr>
            <a:r>
              <a:rPr b="1" lang="en" sz="13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3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Google Sans"/>
              <a:buChar char="○"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Tidak selalu ada "siku" yang jelas, terutama pada data kompleks atau klaster tidak terpisah baik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/>
          <p:nvPr/>
        </p:nvSpPr>
        <p:spPr>
          <a:xfrm>
            <a:off x="2869050" y="58962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Google Sans"/>
                <a:ea typeface="Google Sans"/>
                <a:cs typeface="Google Sans"/>
                <a:sym typeface="Google Sans"/>
              </a:rPr>
              <a:t>Elbow Method in K-Means</a:t>
            </a:r>
            <a:endParaRPr b="1"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4" name="Google Shape;334;p46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K-Means</a:t>
            </a:r>
            <a:endParaRPr sz="900"/>
          </a:p>
        </p:txBody>
      </p:sp>
      <p:pic>
        <p:nvPicPr>
          <p:cNvPr id="335" name="Google Shape;33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375" y="1626150"/>
            <a:ext cx="4260500" cy="23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6"/>
          <p:cNvPicPr preferRelativeResize="0"/>
          <p:nvPr/>
        </p:nvPicPr>
        <p:blipFill rotWithShape="1">
          <a:blip r:embed="rId4">
            <a:alphaModFix/>
          </a:blip>
          <a:srcRect b="8931" l="4964" r="4766" t="8898"/>
          <a:stretch/>
        </p:blipFill>
        <p:spPr>
          <a:xfrm>
            <a:off x="319825" y="1695850"/>
            <a:ext cx="4132925" cy="2075249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6"/>
          <p:cNvSpPr txBox="1"/>
          <p:nvPr/>
        </p:nvSpPr>
        <p:spPr>
          <a:xfrm>
            <a:off x="5428500" y="40423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From the figure above, the optimal number of clusters based on the elbow method visualization is 3.</a:t>
            </a:r>
            <a:endParaRPr sz="9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343" name="Google Shape;343;p47"/>
          <p:cNvSpPr txBox="1"/>
          <p:nvPr>
            <p:ph type="title"/>
          </p:nvPr>
        </p:nvSpPr>
        <p:spPr>
          <a:xfrm>
            <a:off x="430400" y="1581600"/>
            <a:ext cx="6063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3600"/>
              <a:t>Agglomerative Clustering</a:t>
            </a:r>
            <a:endParaRPr sz="3600"/>
          </a:p>
        </p:txBody>
      </p:sp>
      <p:sp>
        <p:nvSpPr>
          <p:cNvPr id="344" name="Google Shape;344;p47"/>
          <p:cNvSpPr txBox="1"/>
          <p:nvPr>
            <p:ph type="title"/>
          </p:nvPr>
        </p:nvSpPr>
        <p:spPr>
          <a:xfrm>
            <a:off x="467825" y="1738600"/>
            <a:ext cx="2239500" cy="49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SzPts val="990"/>
              <a:buNone/>
            </a:pPr>
            <a:r>
              <a:rPr lang="en" sz="1560"/>
              <a:t>Clustering</a:t>
            </a:r>
            <a:endParaRPr sz="156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Agglomerative Clustering</a:t>
            </a:r>
            <a:endParaRPr sz="900"/>
          </a:p>
        </p:txBody>
      </p:sp>
      <p:sp>
        <p:nvSpPr>
          <p:cNvPr id="350" name="Google Shape;350;p48"/>
          <p:cNvSpPr txBox="1"/>
          <p:nvPr/>
        </p:nvSpPr>
        <p:spPr>
          <a:xfrm>
            <a:off x="4707550" y="286525"/>
            <a:ext cx="4298700" cy="4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ogle Sans"/>
              <a:buChar char="●"/>
            </a:pPr>
            <a:r>
              <a:rPr b="1"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Agglomerative Clustering</a:t>
            </a:r>
            <a:r>
              <a:rPr lang="en" sz="12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adalah cara mengelompokkan data dengan pendekatan </a:t>
            </a:r>
            <a:r>
              <a:rPr b="1" lang="en" sz="1200">
                <a:solidFill>
                  <a:schemeClr val="lt1"/>
                </a:solidFill>
                <a:highlight>
                  <a:schemeClr val="accent3"/>
                </a:highlight>
                <a:latin typeface="Google Sans"/>
                <a:ea typeface="Google Sans"/>
                <a:cs typeface="Google Sans"/>
                <a:sym typeface="Google Sans"/>
              </a:rPr>
              <a:t>dari bawah ke atas</a:t>
            </a: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Setiap titik data mulai sebagai kelompok sendiri, lalu kelompok yang mirip digabung bertahap hingga jadi satu atau sesuai jumlah yang diinginkan.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chemeClr val="accent4"/>
                </a:highlight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200">
              <a:solidFill>
                <a:schemeClr val="lt1"/>
              </a:solidFill>
              <a:highlight>
                <a:schemeClr val="accent4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Cocok untuk data kecil hingga sedang dan klaster dengan bentuk tidak teratur.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Tidak perlu tentukan k di awal (fleksibel dengan dendrogram).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chemeClr val="accent2"/>
                </a:highlight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200">
              <a:solidFill>
                <a:schemeClr val="lt1"/>
              </a:solidFill>
              <a:highlight>
                <a:schemeClr val="accent2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Kompleksitas algoritma yang tinggi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ogle Sans"/>
              <a:buChar char="○"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Keputusan penggabungan tidak bisa dibatalkan (greedy algorithm).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1" name="Google Shape;351;p48"/>
          <p:cNvSpPr txBox="1"/>
          <p:nvPr/>
        </p:nvSpPr>
        <p:spPr>
          <a:xfrm>
            <a:off x="497375" y="1015775"/>
            <a:ext cx="48768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Google Sans"/>
                <a:ea typeface="Google Sans"/>
                <a:cs typeface="Google Sans"/>
                <a:sym typeface="Google Sans"/>
              </a:rPr>
              <a:t>Agglomerative Clustering</a:t>
            </a:r>
            <a:endParaRPr b="1" sz="2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52" name="Google Shape;35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025" y="2144075"/>
            <a:ext cx="2511500" cy="232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9"/>
          <p:cNvSpPr/>
          <p:nvPr/>
        </p:nvSpPr>
        <p:spPr>
          <a:xfrm>
            <a:off x="497375" y="336750"/>
            <a:ext cx="2070000" cy="40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Agglomerative Clustering</a:t>
            </a:r>
            <a:endParaRPr b="1" sz="1000">
              <a:solidFill>
                <a:srgbClr val="1A1A1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58" name="Google Shape;35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0525"/>
            <a:ext cx="8839200" cy="3279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0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Agglomerative Clustering</a:t>
            </a:r>
            <a:endParaRPr b="1" sz="1000">
              <a:solidFill>
                <a:srgbClr val="1A1A1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64" name="Google Shape;364;p50"/>
          <p:cNvPicPr preferRelativeResize="0"/>
          <p:nvPr/>
        </p:nvPicPr>
        <p:blipFill rotWithShape="1">
          <a:blip r:embed="rId3">
            <a:alphaModFix/>
          </a:blip>
          <a:srcRect b="8404" l="6316" r="6316" t="8053"/>
          <a:stretch/>
        </p:blipFill>
        <p:spPr>
          <a:xfrm>
            <a:off x="596300" y="1440375"/>
            <a:ext cx="3624125" cy="26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0"/>
          <p:cNvSpPr txBox="1"/>
          <p:nvPr/>
        </p:nvSpPr>
        <p:spPr>
          <a:xfrm>
            <a:off x="705413" y="821950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Model Initialization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6" name="Google Shape;366;p50"/>
          <p:cNvSpPr txBox="1"/>
          <p:nvPr/>
        </p:nvSpPr>
        <p:spPr>
          <a:xfrm>
            <a:off x="5058513" y="507450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Dendogram Visualization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67" name="Google Shape;367;p50"/>
          <p:cNvPicPr preferRelativeResize="0"/>
          <p:nvPr/>
        </p:nvPicPr>
        <p:blipFill rotWithShape="1">
          <a:blip r:embed="rId4">
            <a:alphaModFix/>
          </a:blip>
          <a:srcRect b="5283" l="5139" r="5166" t="4852"/>
          <a:stretch/>
        </p:blipFill>
        <p:spPr>
          <a:xfrm>
            <a:off x="5013475" y="1063400"/>
            <a:ext cx="3607750" cy="35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430400" y="1486638"/>
            <a:ext cx="6063000" cy="55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Today’s Topic</a:t>
            </a:r>
            <a:endParaRPr sz="3200"/>
          </a:p>
        </p:txBody>
      </p:sp>
      <p:sp>
        <p:nvSpPr>
          <p:cNvPr id="137" name="Google Shape;137;p24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</a:t>
            </a:r>
            <a:r>
              <a:rPr lang="en"/>
              <a:t>•</a:t>
            </a:r>
            <a:r>
              <a:rPr lang="en"/>
              <a:t> Telkom University Bandung</a:t>
            </a:r>
            <a:endParaRPr/>
          </a:p>
        </p:txBody>
      </p:sp>
      <p:sp>
        <p:nvSpPr>
          <p:cNvPr id="138" name="Google Shape;138;p24"/>
          <p:cNvSpPr txBox="1"/>
          <p:nvPr>
            <p:ph type="title"/>
          </p:nvPr>
        </p:nvSpPr>
        <p:spPr>
          <a:xfrm>
            <a:off x="123200" y="2170925"/>
            <a:ext cx="3626100" cy="153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Core Concepts</a:t>
            </a:r>
            <a:endParaRPr sz="1400"/>
          </a:p>
          <a:p>
            <a:pPr indent="-317500" lvl="1" marL="914400" rtl="0" algn="just"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Definition</a:t>
            </a:r>
            <a:endParaRPr sz="1400"/>
          </a:p>
          <a:p>
            <a:pPr indent="-317500" lvl="1" marL="914400" rtl="0" algn="just">
              <a:spcBef>
                <a:spcPts val="35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Main Algorithms</a:t>
            </a:r>
            <a:endParaRPr sz="1400"/>
          </a:p>
          <a:p>
            <a:pPr indent="-317500" lvl="1" marL="914400" rtl="0" algn="just">
              <a:spcBef>
                <a:spcPts val="35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Applications</a:t>
            </a:r>
            <a:endParaRPr sz="1400"/>
          </a:p>
          <a:p>
            <a:pPr indent="-317500" lvl="1" marL="914400" rtl="0" algn="just">
              <a:spcBef>
                <a:spcPts val="350"/>
              </a:spcBef>
              <a:spcAft>
                <a:spcPts val="350"/>
              </a:spcAft>
              <a:buSzPts val="1400"/>
              <a:buChar char="○"/>
            </a:pPr>
            <a:r>
              <a:rPr lang="en" sz="1400"/>
              <a:t>Challenges</a:t>
            </a:r>
            <a:endParaRPr sz="1400"/>
          </a:p>
        </p:txBody>
      </p:sp>
      <p:sp>
        <p:nvSpPr>
          <p:cNvPr id="139" name="Google Shape;139;p24"/>
          <p:cNvSpPr txBox="1"/>
          <p:nvPr/>
        </p:nvSpPr>
        <p:spPr>
          <a:xfrm>
            <a:off x="2195375" y="2203325"/>
            <a:ext cx="43728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Clustering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Definition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K-Means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Agglomerative Clustering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350"/>
              </a:spcBef>
              <a:spcAft>
                <a:spcPts val="35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DBSCAN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4917700" y="2170925"/>
            <a:ext cx="2987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Definition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PCA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just">
              <a:spcBef>
                <a:spcPts val="350"/>
              </a:spcBef>
              <a:spcAft>
                <a:spcPts val="350"/>
              </a:spcAft>
              <a:buClr>
                <a:schemeClr val="dk1"/>
              </a:buClr>
              <a:buSzPts val="14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t-SNE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1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373" name="Google Shape;373;p51"/>
          <p:cNvSpPr txBox="1"/>
          <p:nvPr>
            <p:ph type="title"/>
          </p:nvPr>
        </p:nvSpPr>
        <p:spPr>
          <a:xfrm>
            <a:off x="430400" y="1581600"/>
            <a:ext cx="6063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4100"/>
              <a:t>DBSCAN</a:t>
            </a:r>
            <a:endParaRPr sz="4100"/>
          </a:p>
        </p:txBody>
      </p:sp>
      <p:sp>
        <p:nvSpPr>
          <p:cNvPr id="374" name="Google Shape;374;p51"/>
          <p:cNvSpPr txBox="1"/>
          <p:nvPr>
            <p:ph type="title"/>
          </p:nvPr>
        </p:nvSpPr>
        <p:spPr>
          <a:xfrm>
            <a:off x="467825" y="1738600"/>
            <a:ext cx="2239500" cy="49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SzPts val="990"/>
              <a:buNone/>
            </a:pPr>
            <a:r>
              <a:rPr lang="en" sz="1560"/>
              <a:t>Clustering</a:t>
            </a:r>
            <a:endParaRPr sz="156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DBSCAN</a:t>
            </a:r>
            <a:endParaRPr sz="900"/>
          </a:p>
        </p:txBody>
      </p:sp>
      <p:sp>
        <p:nvSpPr>
          <p:cNvPr id="380" name="Google Shape;380;p52"/>
          <p:cNvSpPr txBox="1"/>
          <p:nvPr/>
        </p:nvSpPr>
        <p:spPr>
          <a:xfrm>
            <a:off x="4707550" y="286525"/>
            <a:ext cx="4298700" cy="4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DBSCAN</a:t>
            </a:r>
            <a:r>
              <a:rPr lang="en" sz="11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adalah algoritma pengelompokan (clustering) berbasis kepadatan yang dirancang untuk mengidentifikasi kelompok data dalam ruang fitur berdasarkan </a:t>
            </a:r>
            <a:r>
              <a:rPr b="1" lang="en" sz="1100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rPr>
              <a:t>distribusi kepadatan titik-titik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Setiap titik data mulai sebagai kelompok sendiri, lalu kelompok yang mirip digabung bertahap hingga jadi satu atau sesuai jumlah yang diinginkan.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4"/>
                </a:highlight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100">
              <a:solidFill>
                <a:schemeClr val="lt1"/>
              </a:solidFill>
              <a:highlight>
                <a:schemeClr val="accent4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Tidak perlu tentukan jumlah klaster (k).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Mampu menangani klaster dengan bentuk tidak beraturan (misalnya spiral atau lingkaran).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Secara eksplisit mendeteksi </a:t>
            </a:r>
            <a:r>
              <a:rPr i="1" lang="en" sz="1100">
                <a:latin typeface="Google Sans"/>
                <a:ea typeface="Google Sans"/>
                <a:cs typeface="Google Sans"/>
                <a:sym typeface="Google Sans"/>
              </a:rPr>
              <a:t>outlier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, cocok untuk data noisy.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2"/>
                </a:highlight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100">
              <a:solidFill>
                <a:schemeClr val="lt1"/>
              </a:solidFill>
              <a:highlight>
                <a:schemeClr val="accent2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Kompleksitas algoritma yang tinggi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Performa menurun pada data berdimensi sangat tinggi karena "curse of dimensionality" (jarak jadi kurang bermakna).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1" name="Google Shape;381;p52"/>
          <p:cNvSpPr txBox="1"/>
          <p:nvPr/>
        </p:nvSpPr>
        <p:spPr>
          <a:xfrm>
            <a:off x="497375" y="1015775"/>
            <a:ext cx="48768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DBSCAN</a:t>
            </a:r>
            <a:endParaRPr b="1" sz="34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82" name="Google Shape;38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75" y="2234200"/>
            <a:ext cx="3861176" cy="20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3"/>
          <p:cNvSpPr/>
          <p:nvPr>
            <p:ph idx="2" type="pic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</p:spPr>
      </p:sp>
      <p:sp>
        <p:nvSpPr>
          <p:cNvPr id="388" name="Google Shape;388;p53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DBSCAN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89" name="Google Shape;38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0475"/>
            <a:ext cx="4848300" cy="3183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53" title="dbscan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2313" y="1223425"/>
            <a:ext cx="3712464" cy="285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54"/>
          <p:cNvPicPr preferRelativeResize="0"/>
          <p:nvPr/>
        </p:nvPicPr>
        <p:blipFill rotWithShape="1">
          <a:blip r:embed="rId3">
            <a:alphaModFix/>
          </a:blip>
          <a:srcRect b="11602" l="6111" r="6207" t="11302"/>
          <a:stretch/>
        </p:blipFill>
        <p:spPr>
          <a:xfrm>
            <a:off x="2495700" y="1252075"/>
            <a:ext cx="4849101" cy="227555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54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DBSCAN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97" name="Google Shape;397;p54"/>
          <p:cNvSpPr txBox="1"/>
          <p:nvPr/>
        </p:nvSpPr>
        <p:spPr>
          <a:xfrm>
            <a:off x="3217288" y="54877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Model Initialization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5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Clustering: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DBSCAN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403" name="Google Shape;40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7838" y="855175"/>
            <a:ext cx="3970431" cy="36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6"/>
          <p:cNvSpPr txBox="1"/>
          <p:nvPr>
            <p:ph type="title"/>
          </p:nvPr>
        </p:nvSpPr>
        <p:spPr>
          <a:xfrm>
            <a:off x="2194200" y="401425"/>
            <a:ext cx="47556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80"/>
              <a:t>Try to visualize it yourself!</a:t>
            </a:r>
            <a:endParaRPr sz="2780"/>
          </a:p>
        </p:txBody>
      </p:sp>
      <p:sp>
        <p:nvSpPr>
          <p:cNvPr id="409" name="Google Shape;409;p56"/>
          <p:cNvSpPr txBox="1"/>
          <p:nvPr>
            <p:ph type="title"/>
          </p:nvPr>
        </p:nvSpPr>
        <p:spPr>
          <a:xfrm>
            <a:off x="778650" y="1514875"/>
            <a:ext cx="75867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71"/>
              <a:t>Source</a:t>
            </a:r>
            <a:r>
              <a:rPr b="0" lang="en" sz="1671"/>
              <a:t>: </a:t>
            </a:r>
            <a:r>
              <a:rPr b="0" lang="en" sz="14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https://clustering-visualizer.web.app/</a:t>
            </a:r>
            <a:endParaRPr b="0" sz="167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7"/>
          <p:cNvSpPr txBox="1"/>
          <p:nvPr>
            <p:ph type="title"/>
          </p:nvPr>
        </p:nvSpPr>
        <p:spPr>
          <a:xfrm>
            <a:off x="467825" y="1645200"/>
            <a:ext cx="70479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/>
              <a:t>Dimensionality Reduction</a:t>
            </a:r>
            <a:endParaRPr sz="1550"/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3650"/>
              <a:t>Definition</a:t>
            </a:r>
            <a:endParaRPr sz="3650"/>
          </a:p>
        </p:txBody>
      </p:sp>
      <p:sp>
        <p:nvSpPr>
          <p:cNvPr id="415" name="Google Shape;415;p57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8"/>
          <p:cNvSpPr txBox="1"/>
          <p:nvPr>
            <p:ph type="title"/>
          </p:nvPr>
        </p:nvSpPr>
        <p:spPr>
          <a:xfrm>
            <a:off x="497375" y="1289725"/>
            <a:ext cx="4069500" cy="14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What is Dimensionality Reduction?</a:t>
            </a:r>
            <a:endParaRPr sz="2800"/>
          </a:p>
        </p:txBody>
      </p:sp>
      <p:sp>
        <p:nvSpPr>
          <p:cNvPr id="421" name="Google Shape;421;p58"/>
          <p:cNvSpPr/>
          <p:nvPr/>
        </p:nvSpPr>
        <p:spPr>
          <a:xfrm>
            <a:off x="4778000" y="0"/>
            <a:ext cx="4365900" cy="5143500"/>
          </a:xfrm>
          <a:prstGeom prst="rect">
            <a:avLst/>
          </a:prstGeom>
          <a:solidFill>
            <a:srgbClr val="E8EA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8"/>
          <p:cNvSpPr txBox="1"/>
          <p:nvPr>
            <p:ph type="title"/>
          </p:nvPr>
        </p:nvSpPr>
        <p:spPr>
          <a:xfrm>
            <a:off x="4778000" y="585900"/>
            <a:ext cx="4298700" cy="39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Dimensionality Reduction </a:t>
            </a:r>
            <a:r>
              <a:rPr b="0" lang="en" sz="1200"/>
              <a:t>adalah </a:t>
            </a:r>
            <a:r>
              <a:rPr lang="en" sz="1200">
                <a:solidFill>
                  <a:schemeClr val="lt1"/>
                </a:solidFill>
                <a:highlight>
                  <a:schemeClr val="accent2"/>
                </a:highlight>
              </a:rPr>
              <a:t>proses mengurangi jumlah dimensi</a:t>
            </a:r>
            <a:r>
              <a:rPr b="0" lang="en" sz="1200"/>
              <a:t> (fitur atau variabel) dalam dataset sambil mempertahankan sebanyak mungkin informasi penting.</a:t>
            </a:r>
            <a:endParaRPr b="0" sz="1200"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Tujuannya </a:t>
            </a:r>
            <a:r>
              <a:rPr b="0" lang="en" sz="1200"/>
              <a:t>adalah </a:t>
            </a:r>
            <a:r>
              <a:rPr lang="en" sz="1200">
                <a:solidFill>
                  <a:schemeClr val="accent1"/>
                </a:solidFill>
              </a:rPr>
              <a:t>menyederhanakan data</a:t>
            </a:r>
            <a:r>
              <a:rPr b="0" lang="en" sz="1200"/>
              <a:t> agar lebih mudah dianalisis, divisualisasikan, atau diproses oleh model machine learning tanpa kehilangan makna utama.</a:t>
            </a:r>
            <a:endParaRPr b="0"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Mengapa Penting?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Efisiensi</a:t>
            </a:r>
            <a:endParaRPr b="1"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Noise Reduction</a:t>
            </a:r>
            <a:endParaRPr b="1"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Curse of Dimensionality</a:t>
            </a:r>
            <a:r>
              <a:rPr lang="en" sz="1200"/>
              <a:t>: Data berdimensi tinggi seringkali sulit diproses, membutuhkan lebih banyak komputasi, dan rentan terhadap overfitting.</a:t>
            </a:r>
            <a:endParaRPr sz="1200"/>
          </a:p>
        </p:txBody>
      </p:sp>
      <p:sp>
        <p:nvSpPr>
          <p:cNvPr id="423" name="Google Shape;423;p58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b="1" sz="1100">
              <a:solidFill>
                <a:srgbClr val="1A1A1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4" name="Google Shape;42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25" y="2983545"/>
            <a:ext cx="4006801" cy="14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9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Definition</a:t>
            </a:r>
            <a:endParaRPr sz="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430" name="Google Shape;43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500" y="1587375"/>
            <a:ext cx="4799000" cy="207895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9"/>
          <p:cNvSpPr txBox="1"/>
          <p:nvPr/>
        </p:nvSpPr>
        <p:spPr>
          <a:xfrm>
            <a:off x="2172506" y="801575"/>
            <a:ext cx="4915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A great example to describe Dimensionality Reduction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0"/>
          <p:cNvSpPr txBox="1"/>
          <p:nvPr>
            <p:ph type="title"/>
          </p:nvPr>
        </p:nvSpPr>
        <p:spPr>
          <a:xfrm>
            <a:off x="467825" y="1645200"/>
            <a:ext cx="70479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/>
              <a:t>Dimensionality Reduction</a:t>
            </a:r>
            <a:endParaRPr sz="1650"/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3450"/>
              <a:t>Principal Component Analysis (PCA)</a:t>
            </a:r>
            <a:endParaRPr sz="3450"/>
          </a:p>
        </p:txBody>
      </p:sp>
      <p:sp>
        <p:nvSpPr>
          <p:cNvPr id="437" name="Google Shape;437;p60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99375" y="2122811"/>
            <a:ext cx="6063000" cy="10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/>
              <a:t>Let’s recap Supervised Learning!</a:t>
            </a:r>
            <a:endParaRPr sz="3080"/>
          </a:p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</a:t>
            </a: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PCA</a:t>
            </a:r>
            <a:endParaRPr sz="900"/>
          </a:p>
        </p:txBody>
      </p:sp>
      <p:sp>
        <p:nvSpPr>
          <p:cNvPr id="443" name="Google Shape;443;p61"/>
          <p:cNvSpPr txBox="1"/>
          <p:nvPr/>
        </p:nvSpPr>
        <p:spPr>
          <a:xfrm>
            <a:off x="4707550" y="286525"/>
            <a:ext cx="4298700" cy="46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PCA 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adalah teknik untuk reduksi dimensi linier yang digunakan untuk </a:t>
            </a:r>
            <a:r>
              <a:rPr b="1" lang="en" sz="1100">
                <a:solidFill>
                  <a:schemeClr val="lt1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rPr>
              <a:t>mengubah data berdimensi tinggi menjadi representasi dengan dimensi lebih rendah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 sambil mempertahankan sebanyak mungkin variasi (informasi) dalam data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4"/>
                </a:highlight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100">
              <a:solidFill>
                <a:schemeClr val="lt1"/>
              </a:solidFill>
              <a:highlight>
                <a:schemeClr val="accent4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Tidak perlu tentukan jumlah klaster (k).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Mampu menangani klaster dengan bentuk tidak beraturan (misalnya spiral atau lingkaran).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Secara eksplisit mendeteksi </a:t>
            </a:r>
            <a:r>
              <a:rPr i="1" lang="en" sz="1100">
                <a:latin typeface="Google Sans"/>
                <a:ea typeface="Google Sans"/>
                <a:cs typeface="Google Sans"/>
                <a:sym typeface="Google Sans"/>
              </a:rPr>
              <a:t>outlier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, cocok untuk data noisy.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2"/>
                </a:highlight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100">
              <a:solidFill>
                <a:schemeClr val="lt1"/>
              </a:solidFill>
              <a:highlight>
                <a:schemeClr val="accent2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Linearitas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PCA adalah teknik linier dan mungkin tidak dapat menangkap hubungan nonlinier yang kompleks dalam data.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Sensitif terhadap skala data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harus dinormalisasi terlebih dahulu.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Hilangnya Informasi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Meskipun PCA mempertahankan sebagian besar varians, ada beberapa informasi yang hilang ketika mengurangi dimensi.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4" name="Google Shape;444;p61"/>
          <p:cNvSpPr txBox="1"/>
          <p:nvPr/>
        </p:nvSpPr>
        <p:spPr>
          <a:xfrm>
            <a:off x="497375" y="1015775"/>
            <a:ext cx="48768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PCA</a:t>
            </a:r>
            <a:endParaRPr b="1" sz="34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45" name="Google Shape;44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650" y="2110175"/>
            <a:ext cx="3228478" cy="241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PCA</a:t>
            </a:r>
            <a:endParaRPr b="1" sz="1000">
              <a:solidFill>
                <a:srgbClr val="1A1A1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51" name="Google Shape;451;p62"/>
          <p:cNvPicPr preferRelativeResize="0"/>
          <p:nvPr/>
        </p:nvPicPr>
        <p:blipFill rotWithShape="1">
          <a:blip r:embed="rId3">
            <a:alphaModFix/>
          </a:blip>
          <a:srcRect b="10340" l="6831" r="6588" t="9805"/>
          <a:stretch/>
        </p:blipFill>
        <p:spPr>
          <a:xfrm>
            <a:off x="2686450" y="1162449"/>
            <a:ext cx="5052626" cy="306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62"/>
          <p:cNvSpPr txBox="1"/>
          <p:nvPr/>
        </p:nvSpPr>
        <p:spPr>
          <a:xfrm>
            <a:off x="3509800" y="54877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Initialization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3"/>
          <p:cNvSpPr txBox="1"/>
          <p:nvPr>
            <p:ph type="title"/>
          </p:nvPr>
        </p:nvSpPr>
        <p:spPr>
          <a:xfrm>
            <a:off x="467825" y="1645200"/>
            <a:ext cx="70479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/>
              <a:t>Dimensionality Reduction</a:t>
            </a:r>
            <a:endParaRPr sz="1650"/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3350"/>
              <a:t>t-distributed Stochastic Neighbor Embedding (t-SNE)</a:t>
            </a:r>
            <a:endParaRPr sz="3350"/>
          </a:p>
        </p:txBody>
      </p:sp>
      <p:sp>
        <p:nvSpPr>
          <p:cNvPr id="458" name="Google Shape;458;p63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4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t-SNE</a:t>
            </a:r>
            <a:endParaRPr sz="900"/>
          </a:p>
        </p:txBody>
      </p:sp>
      <p:sp>
        <p:nvSpPr>
          <p:cNvPr id="464" name="Google Shape;464;p64"/>
          <p:cNvSpPr txBox="1"/>
          <p:nvPr/>
        </p:nvSpPr>
        <p:spPr>
          <a:xfrm>
            <a:off x="4707550" y="286525"/>
            <a:ext cx="4298700" cy="46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t-SNE 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adalah teknik reduksi dimensi non-linier yang digunakan terutama </a:t>
            </a:r>
            <a:r>
              <a:rPr b="1" lang="en" sz="1100">
                <a:solidFill>
                  <a:schemeClr val="lt1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rPr>
              <a:t>untuk visualisasi data berdimensi tinggi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(seperti ribuan fitur) ke ruang dimensi rendah, biasanya 2D atau 3D.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4"/>
                </a:highlight>
                <a:latin typeface="Google Sans"/>
                <a:ea typeface="Google Sans"/>
                <a:cs typeface="Google Sans"/>
                <a:sym typeface="Google Sans"/>
              </a:rPr>
              <a:t>Kelebihan</a:t>
            </a:r>
            <a:endParaRPr b="1" sz="1100">
              <a:solidFill>
                <a:schemeClr val="lt1"/>
              </a:solidFill>
              <a:highlight>
                <a:schemeClr val="accent4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Unggul dalam mempertahankan struktur lokal dan menangani data non-linier.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Menghasilkan visualisasi yang intuitif untuk data kompleks (misalnya gambar, teks, embedding).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○"/>
            </a:pP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Mampu menangkap klaster dengan bentuk tidak beraturan.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solidFill>
                  <a:schemeClr val="lt1"/>
                </a:solidFill>
                <a:highlight>
                  <a:schemeClr val="accent2"/>
                </a:highlight>
                <a:latin typeface="Google Sans"/>
                <a:ea typeface="Google Sans"/>
                <a:cs typeface="Google Sans"/>
                <a:sym typeface="Google Sans"/>
              </a:rPr>
              <a:t>Kekurangan</a:t>
            </a:r>
            <a:endParaRPr b="1" sz="1100">
              <a:solidFill>
                <a:schemeClr val="lt1"/>
              </a:solidFill>
              <a:highlight>
                <a:schemeClr val="accent2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Sangat lambat untuk dataset besar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Tidak cocok untuk feature extraction atau prediksi (hanya visualisasi).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65" name="Google Shape;465;p64"/>
          <p:cNvSpPr txBox="1"/>
          <p:nvPr/>
        </p:nvSpPr>
        <p:spPr>
          <a:xfrm>
            <a:off x="497375" y="1015775"/>
            <a:ext cx="48768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t-SNE</a:t>
            </a:r>
            <a:endParaRPr b="1" sz="34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66" name="Google Shape;46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100" y="2121350"/>
            <a:ext cx="3308924" cy="224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5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PCA</a:t>
            </a:r>
            <a:endParaRPr sz="900"/>
          </a:p>
        </p:txBody>
      </p:sp>
      <p:pic>
        <p:nvPicPr>
          <p:cNvPr id="472" name="Google Shape;472;p65"/>
          <p:cNvPicPr preferRelativeResize="0"/>
          <p:nvPr/>
        </p:nvPicPr>
        <p:blipFill rotWithShape="1">
          <a:blip r:embed="rId3">
            <a:alphaModFix/>
          </a:blip>
          <a:srcRect b="7584" l="5180" r="5189" t="8148"/>
          <a:stretch/>
        </p:blipFill>
        <p:spPr>
          <a:xfrm>
            <a:off x="2709163" y="1437275"/>
            <a:ext cx="4355023" cy="28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65"/>
          <p:cNvSpPr txBox="1"/>
          <p:nvPr/>
        </p:nvSpPr>
        <p:spPr>
          <a:xfrm>
            <a:off x="3183725" y="55727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Initialize t-SNE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6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0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Dimensionality Reduction: </a:t>
            </a:r>
            <a:r>
              <a:rPr lang="en" sz="10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t-SNE</a:t>
            </a:r>
            <a:endParaRPr sz="900"/>
          </a:p>
        </p:txBody>
      </p:sp>
      <p:sp>
        <p:nvSpPr>
          <p:cNvPr id="479" name="Google Shape;479;p66"/>
          <p:cNvSpPr txBox="1"/>
          <p:nvPr/>
        </p:nvSpPr>
        <p:spPr>
          <a:xfrm>
            <a:off x="3183725" y="557275"/>
            <a:ext cx="340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Initialize t-SNE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80" name="Google Shape;48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475" y="1274825"/>
            <a:ext cx="4146751" cy="31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8300" y="1256261"/>
            <a:ext cx="4146750" cy="3201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7"/>
          <p:cNvSpPr txBox="1"/>
          <p:nvPr>
            <p:ph type="title"/>
          </p:nvPr>
        </p:nvSpPr>
        <p:spPr>
          <a:xfrm>
            <a:off x="421825" y="1295750"/>
            <a:ext cx="6063000" cy="18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Hands On </a:t>
            </a:r>
            <a:endParaRPr/>
          </a:p>
        </p:txBody>
      </p:sp>
      <p:sp>
        <p:nvSpPr>
          <p:cNvPr id="487" name="Google Shape;487;p67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488" name="Google Shape;488;p67"/>
          <p:cNvSpPr txBox="1"/>
          <p:nvPr/>
        </p:nvSpPr>
        <p:spPr>
          <a:xfrm>
            <a:off x="4307675" y="35955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ristek.link/marketing-data22</a:t>
            </a:r>
            <a:endParaRPr u="sng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89" name="Google Shape;48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4575" y="1241125"/>
            <a:ext cx="2354376" cy="2354376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67"/>
          <p:cNvSpPr txBox="1"/>
          <p:nvPr/>
        </p:nvSpPr>
        <p:spPr>
          <a:xfrm>
            <a:off x="4468463" y="895550"/>
            <a:ext cx="228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Dataset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8"/>
          <p:cNvSpPr txBox="1"/>
          <p:nvPr>
            <p:ph type="title"/>
          </p:nvPr>
        </p:nvSpPr>
        <p:spPr>
          <a:xfrm>
            <a:off x="421825" y="1295750"/>
            <a:ext cx="6063000" cy="18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Demo Source Code</a:t>
            </a:r>
            <a:endParaRPr sz="3300"/>
          </a:p>
        </p:txBody>
      </p:sp>
      <p:sp>
        <p:nvSpPr>
          <p:cNvPr id="496" name="Google Shape;496;p68"/>
          <p:cNvSpPr txBox="1"/>
          <p:nvPr>
            <p:ph idx="1" type="subTitle"/>
          </p:nvPr>
        </p:nvSpPr>
        <p:spPr>
          <a:xfrm>
            <a:off x="934650" y="1079000"/>
            <a:ext cx="31785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 Campus • Telkom University Bandung</a:t>
            </a:r>
            <a:endParaRPr/>
          </a:p>
        </p:txBody>
      </p:sp>
      <p:sp>
        <p:nvSpPr>
          <p:cNvPr id="497" name="Google Shape;497;p68"/>
          <p:cNvSpPr txBox="1"/>
          <p:nvPr/>
        </p:nvSpPr>
        <p:spPr>
          <a:xfrm>
            <a:off x="4336075" y="3419450"/>
            <a:ext cx="341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ristek.link/gdgoc-demo-unsupervised</a:t>
            </a:r>
            <a:endParaRPr u="sng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98" name="Google Shape;498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8450" y="1065063"/>
            <a:ext cx="2354376" cy="235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9"/>
          <p:cNvSpPr txBox="1"/>
          <p:nvPr>
            <p:ph type="title"/>
          </p:nvPr>
        </p:nvSpPr>
        <p:spPr>
          <a:xfrm>
            <a:off x="2688600" y="401425"/>
            <a:ext cx="37668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80"/>
              <a:t>Tugas</a:t>
            </a:r>
            <a:endParaRPr sz="3080"/>
          </a:p>
        </p:txBody>
      </p:sp>
      <p:sp>
        <p:nvSpPr>
          <p:cNvPr id="504" name="Google Shape;504;p69"/>
          <p:cNvSpPr txBox="1"/>
          <p:nvPr>
            <p:ph type="title"/>
          </p:nvPr>
        </p:nvSpPr>
        <p:spPr>
          <a:xfrm>
            <a:off x="702125" y="1581825"/>
            <a:ext cx="7586700" cy="23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789"/>
              <a:buNone/>
            </a:pPr>
            <a:r>
              <a:rPr b="0" lang="en" sz="1671"/>
              <a:t>Lakukan metode-metode Clustering atau Dimensionality Reduction menggunakan metode unsupervised learning yang sudah dibahas, seperti K-Means, DBSCAN, Agglomerative, PCA, atau t-SNE.</a:t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789"/>
              <a:buNone/>
            </a:pPr>
            <a:r>
              <a:t/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789"/>
              <a:buNone/>
            </a:pPr>
            <a:r>
              <a:rPr b="0" lang="en" sz="1671"/>
              <a:t>Analisis hasilnya untuk mendapatkan insight yang bermakna, seperti pola kelompok, hubungan antar data, atau karakteristik utama dataset. </a:t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789"/>
              <a:buNone/>
            </a:pPr>
            <a:r>
              <a:t/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789"/>
              <a:buNone/>
            </a:pPr>
            <a:r>
              <a:rPr b="0" lang="en" sz="1671"/>
              <a:t>Minimal pengerjaan adalah 3 dataset!</a:t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59210"/>
              <a:buNone/>
            </a:pPr>
            <a:r>
              <a:t/>
            </a:r>
            <a:endParaRPr b="0" sz="167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59210"/>
              <a:buNone/>
            </a:pPr>
            <a:r>
              <a:rPr lang="en" sz="1671"/>
              <a:t>Source</a:t>
            </a:r>
            <a:r>
              <a:rPr b="0" lang="en" sz="1671"/>
              <a:t>: </a:t>
            </a:r>
            <a:r>
              <a:rPr b="0" lang="en" sz="1671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ristek.link/ML-penugasan-5</a:t>
            </a:r>
            <a:endParaRPr b="0" sz="167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0"/>
          <p:cNvSpPr txBox="1"/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80"/>
              <a:t>Any Question ?</a:t>
            </a:r>
            <a:endParaRPr sz="368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/>
          <p:nvPr/>
        </p:nvSpPr>
        <p:spPr>
          <a:xfrm>
            <a:off x="2909179" y="1521375"/>
            <a:ext cx="3181800" cy="7854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3477228" y="3118222"/>
            <a:ext cx="2045700" cy="785400"/>
          </a:xfrm>
          <a:prstGeom prst="roundRect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Unsupervised Learning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1122938" y="3118222"/>
            <a:ext cx="2045700" cy="785400"/>
          </a:xfrm>
          <a:prstGeom prst="roundRect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Supervised Learning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" name="Google Shape;154;p26"/>
          <p:cNvCxnSpPr>
            <a:stCxn id="151" idx="2"/>
            <a:endCxn id="152" idx="0"/>
          </p:cNvCxnSpPr>
          <p:nvPr/>
        </p:nvCxnSpPr>
        <p:spPr>
          <a:xfrm flipH="1" rot="-5400000">
            <a:off x="4094629" y="2712225"/>
            <a:ext cx="8115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>
            <a:stCxn id="153" idx="0"/>
            <a:endCxn id="151" idx="2"/>
          </p:cNvCxnSpPr>
          <p:nvPr/>
        </p:nvCxnSpPr>
        <p:spPr>
          <a:xfrm rot="-5400000">
            <a:off x="2917238" y="1535272"/>
            <a:ext cx="811500" cy="23544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6" name="Google Shape;156;p26"/>
          <p:cNvSpPr/>
          <p:nvPr/>
        </p:nvSpPr>
        <p:spPr>
          <a:xfrm>
            <a:off x="5975358" y="3118222"/>
            <a:ext cx="2045700" cy="785400"/>
          </a:xfrm>
          <a:prstGeom prst="roundRect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Reinforcement Learning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7" name="Google Shape;157;p26"/>
          <p:cNvCxnSpPr>
            <a:stCxn id="151" idx="2"/>
            <a:endCxn id="156" idx="0"/>
          </p:cNvCxnSpPr>
          <p:nvPr/>
        </p:nvCxnSpPr>
        <p:spPr>
          <a:xfrm flipH="1" rot="-5400000">
            <a:off x="5343379" y="1463475"/>
            <a:ext cx="811500" cy="24981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" name="Google Shape;158;p26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1"/>
          <p:cNvSpPr txBox="1"/>
          <p:nvPr>
            <p:ph type="title"/>
          </p:nvPr>
        </p:nvSpPr>
        <p:spPr>
          <a:xfrm>
            <a:off x="497375" y="1059900"/>
            <a:ext cx="4161000" cy="8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/>
              <a:t>Let’s Connect!</a:t>
            </a:r>
            <a:endParaRPr sz="2600"/>
          </a:p>
        </p:txBody>
      </p:sp>
      <p:sp>
        <p:nvSpPr>
          <p:cNvPr id="515" name="Google Shape;515;p71"/>
          <p:cNvSpPr txBox="1"/>
          <p:nvPr>
            <p:ph type="title"/>
          </p:nvPr>
        </p:nvSpPr>
        <p:spPr>
          <a:xfrm>
            <a:off x="6736800" y="4665900"/>
            <a:ext cx="24072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200"/>
              <a:t>#ConnectLearnGrow</a:t>
            </a:r>
            <a:endParaRPr b="0" sz="1200"/>
          </a:p>
        </p:txBody>
      </p:sp>
      <p:sp>
        <p:nvSpPr>
          <p:cNvPr id="516" name="Google Shape;516;p71"/>
          <p:cNvSpPr txBox="1"/>
          <p:nvPr>
            <p:ph type="title"/>
          </p:nvPr>
        </p:nvSpPr>
        <p:spPr>
          <a:xfrm>
            <a:off x="497375" y="1725750"/>
            <a:ext cx="6966300" cy="8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Instagram: </a:t>
            </a:r>
            <a:r>
              <a:rPr lang="en" sz="1400">
                <a:solidFill>
                  <a:schemeClr val="accent1"/>
                </a:solidFill>
              </a:rPr>
              <a:t>@rdavaa_</a:t>
            </a:r>
            <a:endParaRPr sz="1400">
              <a:solidFill>
                <a:schemeClr val="accen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LinkedIn: </a:t>
            </a:r>
            <a:r>
              <a:rPr b="0" lang="en" sz="14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www.linkedin.com/in/ardava-barus</a:t>
            </a:r>
            <a:endParaRPr b="0"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/>
        </p:nvSpPr>
        <p:spPr>
          <a:xfrm>
            <a:off x="3076800" y="488700"/>
            <a:ext cx="29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64" name="Google Shape;164;p27"/>
          <p:cNvPicPr preferRelativeResize="0"/>
          <p:nvPr/>
        </p:nvPicPr>
        <p:blipFill rotWithShape="1">
          <a:blip r:embed="rId3">
            <a:alphaModFix/>
          </a:blip>
          <a:srcRect b="0" l="842" r="0" t="2912"/>
          <a:stretch/>
        </p:blipFill>
        <p:spPr>
          <a:xfrm>
            <a:off x="1071138" y="1378288"/>
            <a:ext cx="7001726" cy="238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</a:t>
            </a: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3076800" y="488700"/>
            <a:ext cx="29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171" name="Google Shape;171;p28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  <p:sp>
        <p:nvSpPr>
          <p:cNvPr id="172" name="Google Shape;172;p28"/>
          <p:cNvSpPr txBox="1"/>
          <p:nvPr/>
        </p:nvSpPr>
        <p:spPr>
          <a:xfrm>
            <a:off x="497375" y="1494900"/>
            <a:ext cx="38235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912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Regression</a:t>
            </a:r>
            <a:endParaRPr b="1" sz="1912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497375" y="1914623"/>
            <a:ext cx="39666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Dalam Machine Learning, regresi adalah metode untuk memprediksi nilai kontinu dari variabel dependen berdasarkan hubungan dengan variabel independen.</a:t>
            </a:r>
            <a:endParaRPr sz="12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325" y="1370699"/>
            <a:ext cx="3906401" cy="267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/>
        </p:nvSpPr>
        <p:spPr>
          <a:xfrm>
            <a:off x="3076800" y="488700"/>
            <a:ext cx="29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180" name="Google Shape;180;p29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  <p:sp>
        <p:nvSpPr>
          <p:cNvPr id="181" name="Google Shape;181;p29"/>
          <p:cNvSpPr txBox="1"/>
          <p:nvPr/>
        </p:nvSpPr>
        <p:spPr>
          <a:xfrm>
            <a:off x="497375" y="1494900"/>
            <a:ext cx="38235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912">
                <a:latin typeface="Google Sans"/>
                <a:ea typeface="Google Sans"/>
                <a:cs typeface="Google Sans"/>
                <a:sym typeface="Google Sans"/>
              </a:rPr>
              <a:t>Classification</a:t>
            </a:r>
            <a:endParaRPr b="1" sz="1912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497375" y="1914623"/>
            <a:ext cx="39666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Dalam Machine Learning, klasifikasi adalah metode untuk memprediksi kategori atau kelas dari variabel dependen berdasarkan hubungan dengan variabel independen.</a:t>
            </a:r>
            <a:endParaRPr sz="12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83" name="Google Shape;183;p29"/>
          <p:cNvPicPr preferRelativeResize="0"/>
          <p:nvPr/>
        </p:nvPicPr>
        <p:blipFill rotWithShape="1">
          <a:blip r:embed="rId3">
            <a:alphaModFix/>
          </a:blip>
          <a:srcRect b="0" l="4159" r="-433" t="0"/>
          <a:stretch/>
        </p:blipFill>
        <p:spPr>
          <a:xfrm>
            <a:off x="4252800" y="1442725"/>
            <a:ext cx="4733175" cy="243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/>
        </p:nvSpPr>
        <p:spPr>
          <a:xfrm>
            <a:off x="3076800" y="488700"/>
            <a:ext cx="29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189" name="Google Shape;189;p30"/>
          <p:cNvSpPr/>
          <p:nvPr/>
        </p:nvSpPr>
        <p:spPr>
          <a:xfrm>
            <a:off x="497375" y="404475"/>
            <a:ext cx="2070000" cy="333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1" lang="en" sz="1100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Recap: </a:t>
            </a: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Supervised Learning</a:t>
            </a:r>
            <a:endParaRPr sz="1100"/>
          </a:p>
        </p:txBody>
      </p:sp>
      <p:sp>
        <p:nvSpPr>
          <p:cNvPr id="190" name="Google Shape;190;p30"/>
          <p:cNvSpPr txBox="1"/>
          <p:nvPr/>
        </p:nvSpPr>
        <p:spPr>
          <a:xfrm>
            <a:off x="497375" y="1180225"/>
            <a:ext cx="38235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53202"/>
              <a:buNone/>
            </a:pPr>
            <a:r>
              <a:rPr b="1" lang="en" sz="1912">
                <a:latin typeface="Google Sans"/>
                <a:ea typeface="Google Sans"/>
                <a:cs typeface="Google Sans"/>
                <a:sym typeface="Google Sans"/>
              </a:rPr>
              <a:t>Evaluation Metrics - Regression</a:t>
            </a:r>
            <a:endParaRPr b="1" sz="1912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913" y="1645525"/>
            <a:ext cx="8092176" cy="295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